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14"/>
  </p:notesMasterIdLst>
  <p:sldIdLst>
    <p:sldId id="290" r:id="rId2"/>
    <p:sldId id="343" r:id="rId3"/>
    <p:sldId id="376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87" r:id="rId12"/>
    <p:sldId id="386" r:id="rId13"/>
  </p:sldIdLst>
  <p:sldSz cx="9144000" cy="6858000" type="screen4x3"/>
  <p:notesSz cx="6888163" cy="100203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99" userDrawn="1">
          <p15:clr>
            <a:srgbClr val="A4A3A4"/>
          </p15:clr>
        </p15:guide>
        <p15:guide id="2" pos="19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1757" autoAdjust="0"/>
  </p:normalViewPr>
  <p:slideViewPr>
    <p:cSldViewPr>
      <p:cViewPr varScale="1">
        <p:scale>
          <a:sx n="74" d="100"/>
          <a:sy n="74" d="100"/>
        </p:scale>
        <p:origin x="1296" y="5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119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99"/>
        <p:guide pos="19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92175" y="1023938"/>
            <a:ext cx="4911725" cy="3684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921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35684" y="5068919"/>
            <a:ext cx="4627307" cy="40914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41299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26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7800" y="569913"/>
            <a:ext cx="1951038" cy="56546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69913"/>
            <a:ext cx="5703887" cy="5654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71513" y="1906588"/>
            <a:ext cx="7807325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1513" y="4141788"/>
            <a:ext cx="7807325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DA647"/>
            </a:gs>
            <a:gs pos="100000">
              <a:srgbClr val="FFFFFF"/>
            </a:gs>
          </a:gsLst>
          <a:path path="shape">
            <a:fillToRect l="20000" r="8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69913"/>
            <a:ext cx="7807325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7325" cy="431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770688" y="4381500"/>
            <a:ext cx="2373312" cy="231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</p:sldLayoutIdLst>
  <p:hf sldNum="0" hdr="0" ftr="0" dt="0"/>
  <p:txStyles>
    <p:titleStyle>
      <a:lvl1pPr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2pPr>
      <a:lvl3pPr marL="11430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3pPr>
      <a:lvl4pPr marL="16002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4pPr>
      <a:lvl5pPr marL="20574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5pPr>
      <a:lvl6pPr marL="25146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6pPr>
      <a:lvl7pPr marL="29718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7pPr>
      <a:lvl8pPr marL="34290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8pPr>
      <a:lvl9pPr marL="38862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198A8A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198A8A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198A8A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пользователь\Desktop\шаб дер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26640" y="274290"/>
            <a:ext cx="819383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400" b="1" dirty="0" smtClean="0">
                <a:solidFill>
                  <a:srgbClr val="FF0000"/>
                </a:solidFill>
                <a:latin typeface="+mn-lt"/>
              </a:rPr>
              <a:t>Экологическая газета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МБДОУ №34 «</a:t>
            </a:r>
            <a:r>
              <a:rPr lang="ru-RU" sz="2400" b="1" dirty="0" err="1" smtClean="0">
                <a:solidFill>
                  <a:srgbClr val="FF0000"/>
                </a:solidFill>
                <a:latin typeface="+mn-lt"/>
              </a:rPr>
              <a:t>Гульчечек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» ЗМР РТ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«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Экологическое воспитание </a:t>
            </a: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детском саду и семье</a:t>
            </a: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Выпуск 2.</a:t>
            </a:r>
            <a:endParaRPr lang="ru-RU" sz="3200" b="1" dirty="0">
              <a:solidFill>
                <a:srgbClr val="0070C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В этом номере: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1. Экологическое воспитание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2. Экологический кодекс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3. Акция «Берегите деревья – сдавайте макулатуру»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4. Акция «Сдай батарейку- спаси ёжика»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5. Огород на подоконнике в группе и дома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6. Экология воды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7. </a:t>
            </a:r>
            <a:r>
              <a:rPr lang="ru-RU" sz="1600" b="1" dirty="0" err="1" smtClean="0">
                <a:solidFill>
                  <a:srgbClr val="002060"/>
                </a:solidFill>
                <a:latin typeface="+mn-lt"/>
              </a:rPr>
              <a:t>Эколенок</a:t>
            </a:r>
            <a:endParaRPr lang="ru-RU" sz="1600" b="1" dirty="0" smtClean="0">
              <a:solidFill>
                <a:srgbClr val="002060"/>
              </a:solidFill>
              <a:latin typeface="+mn-lt"/>
            </a:endParaRP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8. </a:t>
            </a:r>
            <a:r>
              <a:rPr lang="ru-RU" sz="1600" b="1" dirty="0" err="1" smtClean="0">
                <a:solidFill>
                  <a:srgbClr val="002060"/>
                </a:solidFill>
                <a:latin typeface="+mn-lt"/>
              </a:rPr>
              <a:t>Онлайн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–конкурс «Наблюдаем и сохраняем природу вместе» 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</a:rPr>
              <a:t> 9.Экологические стихи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</a:rPr>
              <a:t>10. Литература по экологии для детей</a:t>
            </a:r>
            <a:endParaRPr lang="ru-RU" sz="1600" b="1" dirty="0">
              <a:solidFill>
                <a:srgbClr val="002060"/>
              </a:solidFill>
              <a:latin typeface="Times New Roman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                                                                                                    Автор: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                                                                                                                  Рязанцева И.В.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smtClean="0">
                <a:solidFill>
                  <a:srgbClr val="002060"/>
                </a:solidFill>
                <a:latin typeface="+mn-lt"/>
              </a:rPr>
              <a:t>                                                                                                         </a:t>
            </a:r>
            <a:endParaRPr lang="ru-RU" sz="1600" b="1" smtClean="0">
              <a:solidFill>
                <a:srgbClr val="00206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400" b="1" smtClean="0">
                <a:solidFill>
                  <a:srgbClr val="002060"/>
                </a:solidFill>
                <a:latin typeface="+mn-lt"/>
              </a:rPr>
              <a:t>Зеленодольск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2022 год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</a:rPr>
              <a:t>                                             </a:t>
            </a:r>
          </a:p>
          <a:p>
            <a:pPr marL="228600" indent="-228600" hangingPunct="1">
              <a:lnSpc>
                <a:spcPct val="10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200" b="1" dirty="0">
              <a:solidFill>
                <a:srgbClr val="002060"/>
              </a:solidFill>
              <a:latin typeface="+mn-lt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 smtClean="0">
              <a:solidFill>
                <a:srgbClr val="002060"/>
              </a:solidFill>
              <a:latin typeface="Lucida Sans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>
              <a:latin typeface="Lucida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пользователь\Desktop\шаб дер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71513" y="285728"/>
            <a:ext cx="7807325" cy="14271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88640"/>
            <a:ext cx="7848872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Экологическое воспитание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28596" y="1171574"/>
            <a:ext cx="87154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«Экология» - наука о нашем общем доме–Земле. Основной целью экологического воспитания дошкольников является формирование осознанно-правильного отношения детей к объектам природы, с которыми они непосредственно контактируют. Поэтому забота о формировании у детей познавательного, эстетического и гуманного отношения к природе в равной мере лежит и на родителях и  на педагогах.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 дошкольном возрасте особенно важно развивать у детей добрые чувства, так как повышенная эмоциональность и познавательная направленность малыша к живому миру природы зачастую приводят к негативному экспериментированию над живыми существами: дети отрывают крылья бабочкам, чтобы узнать «может ли она летать двумя крылышками» и т.п. Причинами неправильного отношения к объектам живой природы может являться недостаточный эмоциональный опыт общения с объектами живой природы,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несформированность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навыков ухода за ними, низкий уровень развития наблюдательности, недостаток или отсутствие у детей представление о растениях и животных как живых существах, плохой пример взрослых.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Надо учить детей смотреть и видеть, знать, любить и беречь природу, развивать доброго и любознательного малыша, открытого миру природы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пользователь\Desktop\шаб дер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80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1513" y="294218"/>
            <a:ext cx="7932935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Экологический кодекс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Экологический кодекс разрабатывался Экологическим советом, принимались предложения со всех групп. В течение работы фиксировались высказывания детей. Лучшие были выбраны для экологического кодекса </a:t>
            </a: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оформлены в стихотворной форме.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итоговом заседании из собранного материала, </a:t>
            </a:r>
            <a:endParaRPr lang="ru-RU" sz="160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 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сформулирован и принят Экологический </a:t>
            </a: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кодекс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Живут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 на планете,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Мамы, папы и их дети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Бросают  люди по бумажке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Планета стала замарашкой…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не позволим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Земле засоряться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с семьями будем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Вокруг убираться: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 парке, и в сквере и на воде—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Пусть будет чисто везде!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всех призываем: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Берегите планету!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всей вселенной похожей нету!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endParaRPr lang="ru-RU" sz="16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57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2"/>
            <a:ext cx="8043891" cy="221614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Экологическая акция –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«Берегите деревья – сдавайте макулатуру»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В апреле 2022 года в нашем детском саду стартовала экологическая акция «Берегите деревья сдавайте  макулатуру» - целью которой являлось формировании активной позиции детей в области охраны окружающей среды. В силах каждого человека сделать вклад в сохранении лесов , экологии и естественной красоты нашей планеты. В нашей группе  собрано 100 кг макулатуры  - значит мы сохранили еще одно дерево.</a:t>
            </a:r>
            <a:endParaRPr lang="ru-RU" sz="2800" dirty="0">
              <a:solidFill>
                <a:srgbClr val="0070C0"/>
              </a:solidFill>
              <a:effectLst/>
              <a:latin typeface="+mn-lt"/>
            </a:endParaRPr>
          </a:p>
        </p:txBody>
      </p:sp>
      <p:pic>
        <p:nvPicPr>
          <p:cNvPr id="1027" name="Picture 3" descr="C:\Users\1\Downloads\IMG-20220523-WA0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496"/>
            <a:ext cx="1545454" cy="1928826"/>
          </a:xfrm>
          <a:prstGeom prst="rect">
            <a:avLst/>
          </a:prstGeom>
          <a:noFill/>
        </p:spPr>
      </p:pic>
      <p:pic>
        <p:nvPicPr>
          <p:cNvPr id="1028" name="Picture 4" descr="C:\Users\1\Downloads\IMG-20220523-WA0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2857496"/>
            <a:ext cx="1583195" cy="2010596"/>
          </a:xfrm>
          <a:prstGeom prst="rect">
            <a:avLst/>
          </a:prstGeom>
          <a:noFill/>
        </p:spPr>
      </p:pic>
      <p:pic>
        <p:nvPicPr>
          <p:cNvPr id="1029" name="Picture 5" descr="C:\Users\1\Downloads\IMG-20220401-WA00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3071810"/>
            <a:ext cx="3571900" cy="2678924"/>
          </a:xfrm>
          <a:prstGeom prst="rect">
            <a:avLst/>
          </a:prstGeom>
          <a:noFill/>
        </p:spPr>
      </p:pic>
      <p:pic>
        <p:nvPicPr>
          <p:cNvPr id="1030" name="Picture 6" descr="C:\Users\1\Downloads\IMG-20220523-WA00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4786322"/>
            <a:ext cx="2571768" cy="1922799"/>
          </a:xfrm>
          <a:prstGeom prst="rect">
            <a:avLst/>
          </a:prstGeom>
          <a:noFill/>
        </p:spPr>
      </p:pic>
      <p:pic>
        <p:nvPicPr>
          <p:cNvPr id="1026" name="Picture 2" descr="C:\Users\1\Downloads\IMG_20220602_1256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643446"/>
            <a:ext cx="1428742" cy="1904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7807325" cy="207170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Акция «Сдай батарейку - спаси ежика»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Наш детский сад в течении года участвует в акции «Сдай батарейку – спаси ежика».  К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аждый из нас может внести небольшой вклад по спасению окружающей нас природы и ее маленьких обитателей, начав с себя и своей семьи, начав с правильного использования ненужной маленькой батарейки. Если правильно утилизировать хотя бы одну батарейку, то можно спасти в лесной зоне 20 квадратных метров земли, на которой обитает один ежик.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>
              <a:solidFill>
                <a:srgbClr val="0070C0"/>
              </a:solidFill>
              <a:effectLst/>
              <a:latin typeface="+mn-lt"/>
            </a:endParaRPr>
          </a:p>
        </p:txBody>
      </p:sp>
      <p:pic>
        <p:nvPicPr>
          <p:cNvPr id="2050" name="Picture 2" descr="C:\Users\1\Downloads\IMG-20201119-WA006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714620"/>
            <a:ext cx="2143140" cy="2857519"/>
          </a:xfrm>
          <a:prstGeom prst="rect">
            <a:avLst/>
          </a:prstGeom>
          <a:noFill/>
        </p:spPr>
      </p:pic>
      <p:pic>
        <p:nvPicPr>
          <p:cNvPr id="2051" name="Picture 3" descr="C:\Users\1\Downloads\IMG-20201121-WA0026.jpg"/>
          <p:cNvPicPr>
            <a:picLocks noChangeAspect="1" noChangeArrowheads="1"/>
          </p:cNvPicPr>
          <p:nvPr/>
        </p:nvPicPr>
        <p:blipFill>
          <a:blip r:embed="rId4" cstate="print"/>
          <a:srcRect l="6897" t="8547" r="24138"/>
          <a:stretch>
            <a:fillRect/>
          </a:stretch>
        </p:blipFill>
        <p:spPr bwMode="auto">
          <a:xfrm>
            <a:off x="3786182" y="2928934"/>
            <a:ext cx="1785950" cy="2492664"/>
          </a:xfrm>
          <a:prstGeom prst="rect">
            <a:avLst/>
          </a:prstGeom>
          <a:noFill/>
        </p:spPr>
      </p:pic>
      <p:pic>
        <p:nvPicPr>
          <p:cNvPr id="6" name="Picture 4" descr="C:\Users\User\Documents\Мамино\Юный защитник природы\ae55e750fc2fad1322b418af962ba5ff2b15e4e4.preview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4857760"/>
            <a:ext cx="2500331" cy="1824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1\Downloads\IMG_20210424_115156.jpg"/>
          <p:cNvPicPr>
            <a:picLocks noChangeAspect="1" noChangeArrowheads="1"/>
          </p:cNvPicPr>
          <p:nvPr/>
        </p:nvPicPr>
        <p:blipFill>
          <a:blip r:embed="rId6" cstate="print"/>
          <a:srcRect r="49219"/>
          <a:stretch>
            <a:fillRect/>
          </a:stretch>
        </p:blipFill>
        <p:spPr bwMode="auto">
          <a:xfrm>
            <a:off x="6500826" y="2643182"/>
            <a:ext cx="1500198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285728"/>
            <a:ext cx="7807325" cy="2214577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effectLst/>
                <a:latin typeface="+mn-lt"/>
              </a:rPr>
              <a:t>Огород на 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подоконнике дома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1600" b="1" dirty="0" smtClean="0">
                <a:solidFill>
                  <a:srgbClr val="002060"/>
                </a:solidFill>
                <a:effectLst/>
                <a:latin typeface="+mn-lt"/>
              </a:rPr>
              <a:t>Был создан </a:t>
            </a:r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 проект «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Огород</a:t>
            </a:r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 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на</a:t>
            </a:r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 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подоконнике дома</a:t>
            </a:r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» Дети дома сажали различные культуры и следили за их ростом.  Цели проекта: дети познакомились с дикорастущими и культурными растениями.; у детей формируется интерес к опытнической и исследовательской деятельности по выращиванию культурных растений в комнатных условиях. В результате практической и опытнической деятельности дети получили необходимые знания для успешного выращивания растений, увидели многообразие посевного материала, стали бережнее относиться к растительному миру.   </a:t>
            </a:r>
            <a:endParaRPr lang="ru-RU" sz="1600" b="1" dirty="0">
              <a:solidFill>
                <a:srgbClr val="002060"/>
              </a:solidFill>
              <a:effectLst/>
              <a:latin typeface="+mn-lt"/>
            </a:endParaRPr>
          </a:p>
        </p:txBody>
      </p:sp>
      <p:pic>
        <p:nvPicPr>
          <p:cNvPr id="6149" name="Picture 5" descr="C:\Users\1\Desktop\IMG-20220302-WA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817" y="4929198"/>
            <a:ext cx="1905013" cy="1428760"/>
          </a:xfrm>
          <a:prstGeom prst="rect">
            <a:avLst/>
          </a:prstGeom>
          <a:noFill/>
        </p:spPr>
      </p:pic>
      <p:pic>
        <p:nvPicPr>
          <p:cNvPr id="6150" name="Picture 6" descr="C:\Users\1\Desktop\IMG-20220302-WA0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2786058"/>
            <a:ext cx="1643074" cy="1792444"/>
          </a:xfrm>
          <a:prstGeom prst="rect">
            <a:avLst/>
          </a:prstGeom>
          <a:noFill/>
        </p:spPr>
      </p:pic>
      <p:pic>
        <p:nvPicPr>
          <p:cNvPr id="6151" name="Picture 7" descr="C:\Users\1\Desktop\IMG-20220223-WA00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3071810"/>
            <a:ext cx="1714494" cy="2285992"/>
          </a:xfrm>
          <a:prstGeom prst="rect">
            <a:avLst/>
          </a:prstGeom>
          <a:noFill/>
        </p:spPr>
      </p:pic>
      <p:pic>
        <p:nvPicPr>
          <p:cNvPr id="6152" name="Picture 8" descr="C:\Users\1\Desktop\IMG-20220217-WA008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46" y="2786058"/>
            <a:ext cx="2063764" cy="1428760"/>
          </a:xfrm>
          <a:prstGeom prst="rect">
            <a:avLst/>
          </a:prstGeom>
          <a:noFill/>
        </p:spPr>
      </p:pic>
      <p:pic>
        <p:nvPicPr>
          <p:cNvPr id="6153" name="Picture 9" descr="C:\Users\1\Desktop\IMG-20220219-WA00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4357694"/>
            <a:ext cx="1714512" cy="2284587"/>
          </a:xfrm>
          <a:prstGeom prst="rect">
            <a:avLst/>
          </a:prstGeom>
          <a:noFill/>
        </p:spPr>
      </p:pic>
      <p:pic>
        <p:nvPicPr>
          <p:cNvPr id="2050" name="Picture 2" descr="C:\Users\1\Downloads\IMG-20220219-WA0005.jpg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29190" y="4714884"/>
            <a:ext cx="2010843" cy="1357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285729"/>
            <a:ext cx="7807325" cy="1000131"/>
          </a:xfrm>
        </p:spPr>
        <p:txBody>
          <a:bodyPr/>
          <a:lstStyle/>
          <a:p>
            <a:r>
              <a:rPr lang="ru-RU" sz="3600" dirty="0" err="1" smtClean="0">
                <a:solidFill>
                  <a:srgbClr val="FF0000"/>
                </a:solidFill>
                <a:effectLst/>
                <a:latin typeface="+mn-lt"/>
              </a:rPr>
              <a:t>Эколёнок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600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1800" dirty="0" smtClean="0">
                <a:solidFill>
                  <a:srgbClr val="002060"/>
                </a:solidFill>
                <a:effectLst/>
                <a:latin typeface="+mn-lt"/>
              </a:rPr>
              <a:t>В детском саду группа № 6 участвует в республиканском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+mn-lt"/>
              </a:rPr>
              <a:t>онлайн-конкурсе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+mn-lt"/>
              </a:rPr>
              <a:t> «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+mn-lt"/>
              </a:rPr>
              <a:t>Эквест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+mn-lt"/>
              </a:rPr>
              <a:t>» в номинации «Юные экологи».  Команда  «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+mn-lt"/>
              </a:rPr>
              <a:t>Эколята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+mn-lt"/>
              </a:rPr>
              <a:t> 34» Детям дают разные экологические мероприятия – задания «Будет чисто».  Команда выполняла задания:  мероприятия «День экологических  знаний», «День подснежника»,  «Экологические привычки», «Экологическое движение», Экологический субботник по очистке природных объектов в формате «Плоггинг0забег», День единых действий по отказу от запуска воздушных шаров», «Показ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+mn-lt"/>
              </a:rPr>
              <a:t>экомода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+mn-lt"/>
              </a:rPr>
              <a:t>» –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+mn-lt"/>
              </a:rPr>
              <a:t>показ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+mn-lt"/>
              </a:rPr>
              <a:t> из бросового экологически чистого материла.</a:t>
            </a:r>
            <a:endParaRPr lang="ru-RU" sz="1800" dirty="0">
              <a:solidFill>
                <a:srgbClr val="002060"/>
              </a:solidFill>
              <a:effectLst/>
              <a:latin typeface="+mn-lt"/>
            </a:endParaRPr>
          </a:p>
        </p:txBody>
      </p:sp>
      <p:pic>
        <p:nvPicPr>
          <p:cNvPr id="3074" name="Picture 2" descr="C:\Users\1\Downloads\IMG-20220607-WA002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7869" r="8865"/>
          <a:stretch>
            <a:fillRect/>
          </a:stretch>
        </p:blipFill>
        <p:spPr bwMode="auto">
          <a:xfrm>
            <a:off x="3214678" y="3000372"/>
            <a:ext cx="2714644" cy="1585274"/>
          </a:xfrm>
          <a:prstGeom prst="rect">
            <a:avLst/>
          </a:prstGeom>
          <a:noFill/>
        </p:spPr>
      </p:pic>
      <p:pic>
        <p:nvPicPr>
          <p:cNvPr id="3075" name="Picture 3" descr="C:\Users\1\Downloads\IMG-20220607-WA0023.jpg"/>
          <p:cNvPicPr>
            <a:picLocks noChangeAspect="1" noChangeArrowheads="1"/>
          </p:cNvPicPr>
          <p:nvPr/>
        </p:nvPicPr>
        <p:blipFill>
          <a:blip r:embed="rId4" cstate="print"/>
          <a:srcRect l="14754" t="16393" r="4098" b="4918"/>
          <a:stretch>
            <a:fillRect/>
          </a:stretch>
        </p:blipFill>
        <p:spPr bwMode="auto">
          <a:xfrm>
            <a:off x="6215074" y="2643182"/>
            <a:ext cx="2357454" cy="1714512"/>
          </a:xfrm>
          <a:prstGeom prst="rect">
            <a:avLst/>
          </a:prstGeom>
          <a:noFill/>
        </p:spPr>
      </p:pic>
      <p:pic>
        <p:nvPicPr>
          <p:cNvPr id="3076" name="Picture 4" descr="C:\Users\1\Downloads\IMG-20220607-WA00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4714884"/>
            <a:ext cx="2500298" cy="1821645"/>
          </a:xfrm>
          <a:prstGeom prst="rect">
            <a:avLst/>
          </a:prstGeom>
          <a:noFill/>
        </p:spPr>
      </p:pic>
      <p:pic>
        <p:nvPicPr>
          <p:cNvPr id="3077" name="Picture 5" descr="C:\Users\1\Downloads\IMG-20220607-WA00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4714884"/>
            <a:ext cx="2571768" cy="1753499"/>
          </a:xfrm>
          <a:prstGeom prst="rect">
            <a:avLst/>
          </a:prstGeom>
          <a:noFill/>
        </p:spPr>
      </p:pic>
      <p:pic>
        <p:nvPicPr>
          <p:cNvPr id="3078" name="Picture 6" descr="C:\Users\1\Downloads\IMG-20220607-WA002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72" y="2714620"/>
            <a:ext cx="2238348" cy="1678761"/>
          </a:xfrm>
          <a:prstGeom prst="rect">
            <a:avLst/>
          </a:prstGeom>
          <a:noFill/>
        </p:spPr>
      </p:pic>
      <p:pic>
        <p:nvPicPr>
          <p:cNvPr id="3079" name="Picture 7" descr="C:\Users\1\Downloads\IMG-20220607-WA002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868" y="4857760"/>
            <a:ext cx="2166910" cy="16251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1"/>
            <a:ext cx="7807325" cy="128586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Экология воды</a:t>
            </a:r>
            <a:endParaRPr lang="ru-RU" sz="3200" b="1" dirty="0"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1513" y="1000108"/>
            <a:ext cx="8043891" cy="5224480"/>
          </a:xfrm>
        </p:spPr>
        <p:txBody>
          <a:bodyPr/>
          <a:lstStyle/>
          <a:p>
            <a:r>
              <a:rPr lang="ru-RU" sz="1800" dirty="0" smtClean="0">
                <a:solidFill>
                  <a:srgbClr val="002060"/>
                </a:solidFill>
              </a:rPr>
              <a:t>    Чистая вода необходима всем живым организмам!  Но чистой воды на Земле становится все меньше и меньше. Заводы и фабрики, электростанции потребляют много воды и одновременно загрязняют ее отходами производства. Рыба, растения, звери – все живое погибает в </a:t>
            </a:r>
            <a:r>
              <a:rPr lang="ru-RU" sz="1800" b="1" dirty="0" smtClean="0">
                <a:solidFill>
                  <a:srgbClr val="002060"/>
                </a:solidFill>
              </a:rPr>
              <a:t>грязной </a:t>
            </a:r>
            <a:r>
              <a:rPr lang="ru-RU" sz="1800" dirty="0" smtClean="0">
                <a:solidFill>
                  <a:srgbClr val="002060"/>
                </a:solidFill>
              </a:rPr>
              <a:t>воде! Грязные воды отравляют воздух, вызывают заболевания. Пока воды загрязняются не очень быстро и не в большом количестве. Но в наше время все больше сточных вод сбрасывается в водоемы. Вода не успевает самоочищаться.  В нашей группе был проведен опыт по фильтрации воды</a:t>
            </a:r>
          </a:p>
          <a:p>
            <a:endParaRPr lang="ru-RU" dirty="0"/>
          </a:p>
        </p:txBody>
      </p:sp>
      <p:pic>
        <p:nvPicPr>
          <p:cNvPr id="4" name="Рисунок 3" descr="C:\May Documents\Downloads\1311578506_0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" b="9500"/>
          <a:stretch/>
        </p:blipFill>
        <p:spPr bwMode="auto">
          <a:xfrm>
            <a:off x="3571868" y="3571876"/>
            <a:ext cx="2428892" cy="21431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3500438"/>
            <a:ext cx="192882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3548062"/>
            <a:ext cx="2000264" cy="2667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142853"/>
            <a:ext cx="7807325" cy="785818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«Наблюдаем и сохраняем природу вместе»</a:t>
            </a:r>
            <a:endParaRPr lang="ru-RU" sz="3200" b="1" dirty="0"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3074" name="Picture 2" descr="C:\Users\1\Downloads\IMG-20220509-WA007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4357694"/>
            <a:ext cx="1768091" cy="2357454"/>
          </a:xfrm>
          <a:prstGeom prst="rect">
            <a:avLst/>
          </a:prstGeom>
          <a:noFill/>
        </p:spPr>
      </p:pic>
      <p:pic>
        <p:nvPicPr>
          <p:cNvPr id="3076" name="Picture 4" descr="C:\Users\1\Desktop\экологгия\грачи прилетели\грачи прилетели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3500437"/>
            <a:ext cx="1250987" cy="1742559"/>
          </a:xfrm>
          <a:prstGeom prst="rect">
            <a:avLst/>
          </a:prstGeom>
          <a:noFill/>
        </p:spPr>
      </p:pic>
      <p:pic>
        <p:nvPicPr>
          <p:cNvPr id="8" name="Рисунок 7" descr="C:\Users\1\Desktop\ocr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 flipV="1">
            <a:off x="5643570" y="3643314"/>
            <a:ext cx="155757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00034" y="1000108"/>
            <a:ext cx="8286808" cy="4429156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ru-RU" sz="1600" dirty="0" smtClean="0">
                <a:solidFill>
                  <a:srgbClr val="002060"/>
                </a:solidFill>
              </a:rPr>
              <a:t>Наше дошкольное учреждение участвует в </a:t>
            </a:r>
            <a:r>
              <a:rPr lang="ru-RU" sz="1600" dirty="0" err="1" smtClean="0">
                <a:solidFill>
                  <a:srgbClr val="002060"/>
                </a:solidFill>
              </a:rPr>
              <a:t>Онлайн</a:t>
            </a:r>
            <a:r>
              <a:rPr lang="ru-RU" sz="1600" dirty="0" smtClean="0">
                <a:solidFill>
                  <a:srgbClr val="002060"/>
                </a:solidFill>
              </a:rPr>
              <a:t> - конкурсе эколого-просветительском  мероприятие «Наблюдаем и сохраняем природу вместе!». Оно организуется с целью формирования у детей и взрослых экологической культуры, гуманного отношения к природе, пропаганды экологических знаний,  заповедного дела и деятельности Волжско-Камского заповедника.</a:t>
            </a:r>
            <a:r>
              <a:rPr lang="ru-RU" sz="1800" dirty="0" smtClean="0"/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Повысить интерес у подрастающего поколения к наблюдениям за жизнью животного и растительного мира в различное время года; пропагандировать деятельность особо охраняемых природных территорий для  всех групп населения; объединить детей и взрослых в желании оказывать помощь в сохранении и приумножении животного и растительного мира родной природы; популяризировать семейные традиции, пропагандировать экологические знания о природных особенностях Волжско-Камского заповедника.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endParaRPr lang="ru-RU" sz="1800" dirty="0"/>
          </a:p>
        </p:txBody>
      </p:sp>
      <p:pic>
        <p:nvPicPr>
          <p:cNvPr id="10" name="Рисунок 9" descr="C:\Users\1\Downloads\IMG-20220321-WA012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3786190"/>
            <a:ext cx="142876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1\Downloads\IMG-20220321-WA012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71670" y="3643314"/>
            <a:ext cx="1428760" cy="19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1\Downloads\IMG-20220321-WA0128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7290" y="5493856"/>
            <a:ext cx="2010601" cy="1364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C:\Users\1\Desktop\экологгия\грачи прилетели\важная птица грач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00760" y="5286388"/>
            <a:ext cx="1928826" cy="13847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214291"/>
            <a:ext cx="7807325" cy="785818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  <a:t>Стихи об экологии для дошкольников</a:t>
            </a:r>
            <a:endParaRPr lang="ru-RU" sz="3200" dirty="0"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429683" cy="5081604"/>
          </a:xfrm>
        </p:spPr>
        <p:txBody>
          <a:bodyPr/>
          <a:lstStyle/>
          <a:p>
            <a:r>
              <a:rPr lang="ru-RU" sz="1800" i="1" dirty="0" smtClean="0">
                <a:solidFill>
                  <a:srgbClr val="002060"/>
                </a:solidFill>
              </a:rPr>
              <a:t>К проблеме леса и бережного отношения к природе  нужно подключать и маленьких дошколят в детском саду или дома. Экологическое воспитание учит детей понимать, какое важное место окружающая среда занимает в их жизни. Дети в раннем возрасте легко запоминают простенькие стихотворения. Предлагаем вам не которые из них.</a:t>
            </a: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sz="1800" i="1" dirty="0" smtClean="0">
                <a:solidFill>
                  <a:srgbClr val="002060"/>
                </a:solidFill>
              </a:rPr>
              <a:t>Чтоб цветы в лесу цвели,</a:t>
            </a:r>
          </a:p>
          <a:p>
            <a:pPr algn="just">
              <a:lnSpc>
                <a:spcPct val="100000"/>
              </a:lnSpc>
            </a:pPr>
            <a:r>
              <a:rPr lang="ru-RU" sz="1800" i="1" dirty="0" smtClean="0">
                <a:solidFill>
                  <a:srgbClr val="002060"/>
                </a:solidFill>
              </a:rPr>
              <a:t>Всю весну и лето</a:t>
            </a: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sz="1800" i="1" dirty="0" smtClean="0">
                <a:solidFill>
                  <a:srgbClr val="002060"/>
                </a:solidFill>
              </a:rPr>
              <a:t>Мы не будем собирать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ru-RU" sz="1800" i="1" dirty="0" smtClean="0">
                <a:solidFill>
                  <a:srgbClr val="002060"/>
                </a:solidFill>
              </a:rPr>
              <a:t>Их больших букетов</a:t>
            </a:r>
            <a:r>
              <a:rPr lang="ru-RU" sz="1800" i="1" dirty="0" smtClean="0"/>
              <a:t>. </a:t>
            </a:r>
          </a:p>
          <a:p>
            <a:r>
              <a:rPr lang="ru-RU" sz="1800" i="1" dirty="0" smtClean="0"/>
              <a:t>                                       </a:t>
            </a:r>
            <a:r>
              <a:rPr lang="ru-RU" sz="1800" i="1" dirty="0" smtClean="0">
                <a:solidFill>
                  <a:srgbClr val="002060"/>
                </a:solidFill>
              </a:rPr>
              <a:t>Зайчика и ежика -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ru-RU" sz="1800" i="1" dirty="0" smtClean="0">
                <a:solidFill>
                  <a:srgbClr val="002060"/>
                </a:solidFill>
              </a:rPr>
              <a:t>                                         Жителей лесных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ru-RU" sz="1800" i="1" dirty="0" smtClean="0">
                <a:solidFill>
                  <a:srgbClr val="002060"/>
                </a:solidFill>
              </a:rPr>
              <a:t>                                      Лучше вы не трогайте!</a:t>
            </a:r>
            <a:endParaRPr lang="ru-RU" sz="1800" dirty="0" smtClean="0">
              <a:solidFill>
                <a:srgbClr val="002060"/>
              </a:solidFill>
            </a:endParaRPr>
          </a:p>
          <a:p>
            <a:r>
              <a:rPr lang="ru-RU" sz="1800" i="1" dirty="0" smtClean="0">
                <a:solidFill>
                  <a:srgbClr val="002060"/>
                </a:solidFill>
              </a:rPr>
              <a:t>                                      Охраняйте их!  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500826" y="2643183"/>
            <a:ext cx="228601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Берегите, ребята, природу, -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И цветы, и деревья, и луг,                           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И животных, и почву, и воду,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Ведь природа – надежный наш друг.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n-lt"/>
              <a:cs typeface="Arial" pitchFamily="34" charset="0"/>
            </a:endParaRPr>
          </a:p>
        </p:txBody>
      </p:sp>
      <p:pic>
        <p:nvPicPr>
          <p:cNvPr id="5" name="Рисунок 4" descr="C:\May Documents\Downloads\h_1346935267_7720123_e631ab9a35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2571744"/>
            <a:ext cx="2286016" cy="17346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May Documents\Downloads\samye_samye_zhuki_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4323">
            <a:off x="5195139" y="5016069"/>
            <a:ext cx="2393245" cy="14788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May Documents\Downloads\3-srochno-prodam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286256"/>
            <a:ext cx="2274994" cy="19078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" name="Picture 2" descr="C:\Users\1\Downloads\2022-06-08-12-31-3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546" t="13401" r="4122"/>
          <a:stretch>
            <a:fillRect/>
          </a:stretch>
        </p:blipFill>
        <p:spPr bwMode="auto">
          <a:xfrm>
            <a:off x="4500562" y="3357562"/>
            <a:ext cx="4357718" cy="30003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  <a:t>Литература по экологии для дошкольников</a:t>
            </a:r>
            <a:endParaRPr lang="ru-RU" sz="3200" dirty="0"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1027" name="Picture 3" descr="C:\Users\1\Downloads\2022-06-08-12-33-4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785926"/>
            <a:ext cx="4143404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2"/>
            <a:ext cx="7807325" cy="3930658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effectLst/>
              </a:rPr>
              <a:t> </a:t>
            </a:r>
            <a:r>
              <a:rPr lang="ru-RU" sz="3200" i="1" dirty="0" smtClean="0">
                <a:solidFill>
                  <a:srgbClr val="FF0000"/>
                </a:solidFill>
                <a:effectLst/>
                <a:latin typeface="+mn-lt"/>
              </a:rPr>
              <a:t>Давайте, дошколята, природу охранять!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i="1" dirty="0" smtClean="0">
                <a:solidFill>
                  <a:srgbClr val="FF0000"/>
                </a:solidFill>
                <a:effectLst/>
                <a:latin typeface="+mn-lt"/>
              </a:rPr>
              <a:t>О ней ни на минуту не надо забывать.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i="1" dirty="0" smtClean="0">
                <a:solidFill>
                  <a:srgbClr val="FF0000"/>
                </a:solidFill>
                <a:effectLst/>
                <a:latin typeface="+mn-lt"/>
              </a:rPr>
              <a:t>Ведь цветы, леса, поля и речки,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i="1" dirty="0" smtClean="0">
                <a:solidFill>
                  <a:srgbClr val="FF0000"/>
                </a:solidFill>
                <a:effectLst/>
                <a:latin typeface="+mn-lt"/>
              </a:rPr>
              <a:t>Это все для нас навечно.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</a:br>
            <a:endParaRPr lang="ru-RU" sz="3200" dirty="0">
              <a:solidFill>
                <a:srgbClr val="FF0000"/>
              </a:solidFill>
              <a:effectLst/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2619</TotalTime>
  <Words>667</Words>
  <Application>Microsoft Office PowerPoint</Application>
  <PresentationFormat>Экран (4:3)</PresentationFormat>
  <Paragraphs>70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SimSun</vt:lpstr>
      <vt:lpstr>Arial</vt:lpstr>
      <vt:lpstr>Calibri</vt:lpstr>
      <vt:lpstr>Lucida Sans</vt:lpstr>
      <vt:lpstr>Lucida Sans Unicode</vt:lpstr>
      <vt:lpstr>Tahoma</vt:lpstr>
      <vt:lpstr>Times New Roman</vt:lpstr>
      <vt:lpstr>Тема Office</vt:lpstr>
      <vt:lpstr>Презентация PowerPoint</vt:lpstr>
      <vt:lpstr>           </vt:lpstr>
      <vt:lpstr>         </vt:lpstr>
      <vt:lpstr>Экологическая акция – «Берегите деревья – сдавайте макулатуру» В апреле 2022 года в нашем детском саду стартовала экологическая акция «Берегите деревья сдавайте  макулатуру» - целью которой являлось формировании активной позиции детей в области охраны окружающей среды. В силах каждого человека сделать вклад в сохранении лесов , экологии и естественной красоты нашей планеты. В нашей группе  собрано 100 кг макулатуры  - значит мы сохранили еще одно дерево.</vt:lpstr>
      <vt:lpstr>Акция «Сдай батарейку - спаси ежика» Наш детский сад в течении года участвует в акции «Сдай батарейку – спаси ежика».  Каждый из нас может внести небольшой вклад по спасению окружающей нас природы и ее маленьких обитателей, начав с себя и своей семьи, начав с правильного использования ненужной маленькой батарейки. Если правильно утилизировать хотя бы одну батарейку, то можно спасти в лесной зоне 20 квадратных метров земли, на которой обитает один ежик.  </vt:lpstr>
      <vt:lpstr>Огород на подоконнике дома Был создан  проект «Огород на подоконнике дома» Дети дома сажали различные культуры и следили за их ростом.  Цели проекта: дети познакомились с дикорастущими и культурными растениями.; у детей формируется интерес к опытнической и исследовательской деятельности по выращиванию культурных растений в комнатных условиях. В результате практической и опытнической деятельности дети получили необходимые знания для успешного выращивания растений, увидели многообразие посевного материала, стали бережнее относиться к растительному миру.   </vt:lpstr>
      <vt:lpstr>Эколёнок В детском саду группа № 6 участвует в республиканском онлайн-конкурсе «Эквест» в номинации «Юные экологи».  Команда  «Эколята 34» Детям дают разные экологические мероприятия – задания «Будет чисто».  Команда выполняла задания:  мероприятия «День экологических  знаний», «День подснежника»,  «Экологические привычки», «Экологическое движение», Экологический субботник по очистке природных объектов в формате «Плоггинг0забег», День единых действий по отказу от запуска воздушных шаров», «Показ экомода» – показ из бросового экологически чистого материла.</vt:lpstr>
      <vt:lpstr>Экология воды</vt:lpstr>
      <vt:lpstr>«Наблюдаем и сохраняем природу вместе»</vt:lpstr>
      <vt:lpstr>Стихи об экологии для дошкольников</vt:lpstr>
      <vt:lpstr>Литература по экологии для дошкольников</vt:lpstr>
      <vt:lpstr> Давайте, дошколята, природу охранять! О ней ни на минуту не надо забывать. Ведь цветы, леса, поля и речки, Это все для нас навечно.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сабина виноградова</cp:lastModifiedBy>
  <cp:revision>290</cp:revision>
  <cp:lastPrinted>2021-10-17T19:33:54Z</cp:lastPrinted>
  <dcterms:created xsi:type="dcterms:W3CDTF">1601-01-01T00:00:00Z</dcterms:created>
  <dcterms:modified xsi:type="dcterms:W3CDTF">2023-02-15T17:08:55Z</dcterms:modified>
</cp:coreProperties>
</file>